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7" r:id="rId3"/>
    <p:sldId id="273" r:id="rId4"/>
    <p:sldId id="267" r:id="rId5"/>
    <p:sldId id="269" r:id="rId6"/>
    <p:sldId id="279" r:id="rId7"/>
    <p:sldId id="276" r:id="rId8"/>
    <p:sldId id="277" r:id="rId9"/>
    <p:sldId id="270" r:id="rId10"/>
    <p:sldId id="278" r:id="rId11"/>
    <p:sldId id="281" r:id="rId12"/>
    <p:sldId id="280" r:id="rId13"/>
    <p:sldId id="296" r:id="rId14"/>
    <p:sldId id="282" r:id="rId15"/>
    <p:sldId id="283" r:id="rId16"/>
    <p:sldId id="284" r:id="rId17"/>
    <p:sldId id="301" r:id="rId18"/>
    <p:sldId id="285" r:id="rId19"/>
    <p:sldId id="297" r:id="rId20"/>
    <p:sldId id="290" r:id="rId21"/>
    <p:sldId id="291" r:id="rId22"/>
    <p:sldId id="288" r:id="rId23"/>
    <p:sldId id="292" r:id="rId24"/>
    <p:sldId id="293" r:id="rId25"/>
    <p:sldId id="294" r:id="rId26"/>
    <p:sldId id="298" r:id="rId27"/>
    <p:sldId id="295" r:id="rId28"/>
    <p:sldId id="299" r:id="rId29"/>
    <p:sldId id="300" r:id="rId30"/>
    <p:sldId id="30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94"/>
  </p:normalViewPr>
  <p:slideViewPr>
    <p:cSldViewPr snapToGrid="0" snapToObjects="1">
      <p:cViewPr varScale="1">
        <p:scale>
          <a:sx n="75" d="100"/>
          <a:sy n="75" d="100"/>
        </p:scale>
        <p:origin x="72" y="3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EBEED8D-9650-C14E-B8F1-86D5231194BA}"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53802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EED8D-9650-C14E-B8F1-86D5231194BA}"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350789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EED8D-9650-C14E-B8F1-86D5231194BA}"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233783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8102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013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2963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097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169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8796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7935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806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EED8D-9650-C14E-B8F1-86D5231194BA}"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298559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5373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7304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34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67891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6430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4444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23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6669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00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BEED8D-9650-C14E-B8F1-86D5231194BA}"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125823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BEED8D-9650-C14E-B8F1-86D5231194BA}"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394980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BEED8D-9650-C14E-B8F1-86D5231194BA}"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332669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EED8D-9650-C14E-B8F1-86D5231194BA}"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381929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ED8D-9650-C14E-B8F1-86D5231194BA}"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302706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EED8D-9650-C14E-B8F1-86D5231194BA}"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281164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EBEED8D-9650-C14E-B8F1-86D5231194BA}"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FADB2-8785-C145-AA00-B508AB108877}" type="slidenum">
              <a:rPr lang="en-US" smtClean="0"/>
              <a:t>‹#›</a:t>
            </a:fld>
            <a:endParaRPr lang="en-US"/>
          </a:p>
        </p:txBody>
      </p:sp>
    </p:spTree>
    <p:extLst>
      <p:ext uri="{BB962C8B-B14F-4D97-AF65-F5344CB8AC3E}">
        <p14:creationId xmlns:p14="http://schemas.microsoft.com/office/powerpoint/2010/main" val="7269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EBEED8D-9650-C14E-B8F1-86D5231194BA}" type="datetimeFigureOut">
              <a:rPr lang="en-US" smtClean="0"/>
              <a:t>8/15/2021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5FADB2-8785-C145-AA00-B508AB108877}" type="slidenum">
              <a:rPr lang="en-US" smtClean="0"/>
              <a:t>‹#›</a:t>
            </a:fld>
            <a:endParaRPr lang="en-US"/>
          </a:p>
        </p:txBody>
      </p:sp>
      <p:pic>
        <p:nvPicPr>
          <p:cNvPr id="9" name="Picture 8" descr="A picture containing pink, indoor&#10;&#10;Description automatically generated">
            <a:extLst>
              <a:ext uri="{FF2B5EF4-FFF2-40B4-BE49-F238E27FC236}">
                <a16:creationId xmlns:a16="http://schemas.microsoft.com/office/drawing/2014/main" id="{EA0287CE-1D9D-8749-A67B-4FF07E721A24}"/>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69450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8/15/2021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865006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AU" sz="4500" dirty="0"/>
              <a:t>John 9: 3-5</a:t>
            </a:r>
          </a:p>
        </p:txBody>
      </p:sp>
      <p:sp>
        <p:nvSpPr>
          <p:cNvPr id="5" name="TextBox 4">
            <a:extLst>
              <a:ext uri="{FF2B5EF4-FFF2-40B4-BE49-F238E27FC236}">
                <a16:creationId xmlns:a16="http://schemas.microsoft.com/office/drawing/2014/main" id="{108C6E15-B990-4403-AE5F-6A53D6E3C87A}"/>
              </a:ext>
            </a:extLst>
          </p:cNvPr>
          <p:cNvSpPr txBox="1"/>
          <p:nvPr/>
        </p:nvSpPr>
        <p:spPr>
          <a:xfrm>
            <a:off x="643558" y="805070"/>
            <a:ext cx="7722704" cy="3785652"/>
          </a:xfrm>
          <a:prstGeom prst="rect">
            <a:avLst/>
          </a:prstGeom>
          <a:noFill/>
        </p:spPr>
        <p:txBody>
          <a:bodyPr wrap="square">
            <a:spAutoFit/>
          </a:bodyPr>
          <a:lstStyle/>
          <a:p>
            <a:pPr defTabSz="342900"/>
            <a:r>
              <a:rPr lang="en-AU" sz="1500" dirty="0">
                <a:solidFill>
                  <a:srgbClr val="94D7E4">
                    <a:lumMod val="75000"/>
                  </a:srgbClr>
                </a:solidFill>
                <a:latin typeface="Arial" panose="020B0604020202020204" pitchFamily="34" charset="0"/>
              </a:rPr>
              <a:t>3</a:t>
            </a:r>
            <a:r>
              <a:rPr lang="en-AU" sz="2400" dirty="0">
                <a:solidFill>
                  <a:srgbClr val="FFFF00"/>
                </a:solidFill>
                <a:latin typeface="Arial" panose="020B0604020202020204" pitchFamily="34" charset="0"/>
              </a:rPr>
              <a:t>It was not because of his sins or his parents’ sins,” Jesus answered. “This happened so the power of God could be seen in him.</a:t>
            </a:r>
          </a:p>
          <a:p>
            <a:pPr defTabSz="342900"/>
            <a:endParaRPr lang="en-AU" sz="2400" dirty="0">
              <a:solidFill>
                <a:srgbClr val="FFFF00"/>
              </a:solidFill>
              <a:latin typeface="Arial" panose="020B0604020202020204" pitchFamily="34" charset="0"/>
            </a:endParaRPr>
          </a:p>
          <a:p>
            <a:pPr defTabSz="342900"/>
            <a:r>
              <a:rPr lang="en-AU" sz="1500" dirty="0">
                <a:solidFill>
                  <a:srgbClr val="94D7E4">
                    <a:lumMod val="75000"/>
                  </a:srgbClr>
                </a:solidFill>
                <a:latin typeface="Arial" panose="020B0604020202020204" pitchFamily="34" charset="0"/>
              </a:rPr>
              <a:t>4</a:t>
            </a:r>
            <a:r>
              <a:rPr lang="en-AU" sz="2400" dirty="0">
                <a:solidFill>
                  <a:srgbClr val="FFFF00"/>
                </a:solidFill>
                <a:latin typeface="Arial" panose="020B0604020202020204" pitchFamily="34" charset="0"/>
              </a:rPr>
              <a:t> We must quickly carry out the tasks assigned us by the one who sent us. The night is coming, and then no one can work. </a:t>
            </a:r>
          </a:p>
          <a:p>
            <a:pPr defTabSz="342900"/>
            <a:endParaRPr lang="en-AU" sz="2400" dirty="0">
              <a:solidFill>
                <a:srgbClr val="FFFF00"/>
              </a:solidFill>
              <a:latin typeface="Arial" panose="020B0604020202020204" pitchFamily="34" charset="0"/>
            </a:endParaRPr>
          </a:p>
          <a:p>
            <a:pPr defTabSz="342900"/>
            <a:r>
              <a:rPr lang="en-AU" sz="1500" dirty="0">
                <a:solidFill>
                  <a:srgbClr val="94D7E4">
                    <a:lumMod val="75000"/>
                  </a:srgbClr>
                </a:solidFill>
                <a:latin typeface="Arial" panose="020B0604020202020204" pitchFamily="34" charset="0"/>
              </a:rPr>
              <a:t>5</a:t>
            </a:r>
            <a:r>
              <a:rPr lang="en-AU" sz="2400" dirty="0">
                <a:solidFill>
                  <a:srgbClr val="FFFF00"/>
                </a:solidFill>
                <a:latin typeface="Arial" panose="020B0604020202020204" pitchFamily="34" charset="0"/>
              </a:rPr>
              <a:t> But while I am here in the world, I am the light of the world.</a:t>
            </a:r>
            <a:endParaRPr lang="en-US" sz="2400" dirty="0">
              <a:solidFill>
                <a:srgbClr val="FFFF00"/>
              </a:solidFill>
              <a:latin typeface="Arial" panose="020B0604020202020204" pitchFamily="34" charset="0"/>
            </a:endParaRPr>
          </a:p>
        </p:txBody>
      </p:sp>
    </p:spTree>
    <p:extLst>
      <p:ext uri="{BB962C8B-B14F-4D97-AF65-F5344CB8AC3E}">
        <p14:creationId xmlns:p14="http://schemas.microsoft.com/office/powerpoint/2010/main" val="108131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9:3-5</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4" y="760152"/>
            <a:ext cx="9144000"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a:t>
            </a:r>
          </a:p>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“It was not because of his sins or his parents’ sins,” Jesus answered.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“This happened so the power of God could be seen in him.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We must quickly carry out the tasks assigned us by the one who sent us. The night is coming, and then no one can work.  But while I am here in the world,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I am the light of the world.”</a:t>
            </a:r>
            <a:endParaRPr lang="en-US" sz="3200" b="1" u="sng"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87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59351"/>
            <a:ext cx="9144000" cy="437821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Jesus doesn’t respond in the manner everyone was expecting</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Rather than judging the man who was blind he heals him</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Jesus responds to the opportunity presented to demonstrate the power of God. </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“I am the light of the world” [cf. John 8:12] He will show his power over darkness</a:t>
            </a:r>
          </a:p>
          <a:p>
            <a:pPr marL="342900" indent="-342900" defTabSz="685800">
              <a:lnSpc>
                <a:spcPct val="90000"/>
              </a:lnSpc>
              <a:spcBef>
                <a:spcPts val="600"/>
              </a:spcBef>
              <a:spcAft>
                <a:spcPts val="600"/>
              </a:spcAft>
              <a:buFont typeface="Arial" panose="020B0604020202020204" pitchFamily="34" charset="0"/>
              <a:buChar char="•"/>
            </a:pPr>
            <a:endParaRPr lang="en-US" sz="24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9:5-7</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57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59351"/>
            <a:ext cx="9144000" cy="437821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This is for the benefit of the world not his own personal glory</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Jesus spits on the ground, made mud with the saliva and spread it over the blind man’s eyes</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Tells him to go and wash in the pool of Siloam – he does and came back seeing</a:t>
            </a:r>
          </a:p>
          <a:p>
            <a:pPr marL="342900" indent="-342900" defTabSz="685800">
              <a:lnSpc>
                <a:spcPct val="90000"/>
              </a:lnSpc>
              <a:spcBef>
                <a:spcPts val="600"/>
              </a:spcBef>
              <a:spcAft>
                <a:spcPts val="600"/>
              </a:spcAft>
              <a:buFont typeface="Arial" panose="020B0604020202020204" pitchFamily="34" charset="0"/>
              <a:buChar char="•"/>
            </a:pPr>
            <a:endParaRPr lang="en-US" sz="24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9:5-7</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138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78013"/>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600"/>
              </a:spcBef>
              <a:spcAft>
                <a:spcPts val="600"/>
              </a:spcAft>
            </a:pPr>
            <a:r>
              <a:rPr lang="en-US" sz="3200" b="1" dirty="0">
                <a:solidFill>
                  <a:schemeClr val="accent1">
                    <a:lumMod val="50000"/>
                  </a:schemeClr>
                </a:solidFill>
                <a:latin typeface="Calibri" panose="020F0502020204030204" pitchFamily="34" charset="0"/>
                <a:ea typeface="+mj-ea"/>
                <a:cs typeface="Calibri" panose="020F0502020204030204" pitchFamily="34" charset="0"/>
              </a:rPr>
              <a:t>The writer John transitions quickly from the miracle to the reaction</a:t>
            </a:r>
          </a:p>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The neighbours and others</a:t>
            </a:r>
          </a:p>
          <a:p>
            <a:pPr marL="800100" lvl="1"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“Isn’t this the man who used to sit and beg?” Some said he was, and others said, “No, he just looks like him!”</a:t>
            </a:r>
          </a:p>
          <a:p>
            <a:pPr marL="800100" lvl="1"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After questioning him they take him to the Pharisees who ask for an explanation</a:t>
            </a:r>
            <a:endParaRPr lang="en-US" sz="32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9:8-9</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179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78013"/>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lnSpc>
                <a:spcPct val="90000"/>
              </a:lnSpc>
              <a:spcBef>
                <a:spcPts val="600"/>
              </a:spcBef>
              <a:spcAft>
                <a:spcPts val="600"/>
              </a:spcAft>
              <a:buFont typeface="Arial" panose="020B0604020202020204" pitchFamily="34" charset="0"/>
              <a:buChar char="•"/>
            </a:pPr>
            <a:r>
              <a:rPr lang="en-US" sz="3200" b="1" dirty="0">
                <a:solidFill>
                  <a:schemeClr val="accent1">
                    <a:lumMod val="50000"/>
                  </a:schemeClr>
                </a:solidFill>
                <a:latin typeface="Calibri" panose="020F0502020204030204" pitchFamily="34" charset="0"/>
                <a:ea typeface="+mj-ea"/>
                <a:cs typeface="Calibri" panose="020F0502020204030204" pitchFamily="34" charset="0"/>
              </a:rPr>
              <a:t>The Pharisees</a:t>
            </a:r>
          </a:p>
          <a:p>
            <a:pPr marL="800100" lvl="1"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Some of the Pharisees said,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“This man Jesus is not from God, for he is working on the Sabbath.” </a:t>
            </a:r>
          </a:p>
          <a:p>
            <a:pPr marL="800100" lvl="1"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Others said,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But how could an ordinary sinner do such miraculous signs?”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So there was a deep division of opinion among them.</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9:16</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32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Pharisees question the man who had been healed</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“What’s your opinion about this man who healed you?”</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man replied, “I think he must be a prophet.”</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9:17</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41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defTabSz="685800">
              <a:lnSpc>
                <a:spcPct val="90000"/>
              </a:lnSpc>
              <a:spcBef>
                <a:spcPts val="400"/>
              </a:spcBef>
              <a:spcAft>
                <a:spcPts val="400"/>
              </a:spcAft>
              <a:buFont typeface="Arial" panose="020B0604020202020204" pitchFamily="34" charset="0"/>
              <a:buChar char="•"/>
            </a:pP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The Jewish leaders still refused to believe the man had been blind and could now see,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so they called in his parents. They asked them, “Is this your son? Was he born blind? If so, how can he now see?”</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parents agreed it was their son who had been born blind but ask him about the healing</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9:18-23</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778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lnSpc>
                <a:spcPct val="90000"/>
              </a:lnSpc>
              <a:spcBef>
                <a:spcPts val="400"/>
              </a:spcBef>
              <a:spcAft>
                <a:spcPts val="400"/>
              </a:spcAft>
              <a:buFont typeface="Arial" panose="020B0604020202020204" pitchFamily="34" charset="0"/>
              <a:buChar char="•"/>
            </a:pPr>
            <a:endParaRPr lang="en-AU" sz="2400" b="1" dirty="0">
              <a:solidFill>
                <a:schemeClr val="accent1">
                  <a:lumMod val="50000"/>
                </a:schemeClr>
              </a:solidFill>
              <a:latin typeface="Calibri" panose="020F0502020204030204" pitchFamily="34" charset="0"/>
              <a:ea typeface="+mj-ea"/>
              <a:cs typeface="Calibri" panose="020F0502020204030204" pitchFamily="34" charset="0"/>
            </a:endParaRPr>
          </a:p>
          <a:p>
            <a:pPr marL="342900"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Pharisees call the man again</a:t>
            </a:r>
          </a:p>
          <a:p>
            <a:pPr marL="342900"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These people, whom Jesus called liars (8:55), are trying to force this man to lie, and they are doing so in the name of truth. </a:t>
            </a:r>
          </a:p>
          <a:p>
            <a:pPr marL="342900"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They are demanding that he give glory to God by confessing his sin, but the man has given glory to God by bearing witness to Jesus.</a:t>
            </a:r>
          </a:p>
          <a:p>
            <a:pPr marL="342900" indent="-342900" defTabSz="685800">
              <a:lnSpc>
                <a:spcPct val="90000"/>
              </a:lnSpc>
              <a:spcBef>
                <a:spcPts val="400"/>
              </a:spcBef>
              <a:spcAft>
                <a:spcPts val="400"/>
              </a:spcAft>
              <a:buFont typeface="Arial" panose="020B0604020202020204" pitchFamily="34" charset="0"/>
              <a:buChar char="•"/>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9:24</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9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a:lnSpc>
                <a:spcPct val="90000"/>
              </a:lnSpc>
              <a:spcBef>
                <a:spcPts val="400"/>
              </a:spcBef>
              <a:spcAft>
                <a:spcPts val="400"/>
              </a:spcAft>
              <a:buFont typeface="Arial" panose="020B0604020202020204" pitchFamily="34" charset="0"/>
              <a:buChar char="•"/>
            </a:pPr>
            <a:endParaRPr lang="en-AU" sz="2400" b="1" dirty="0">
              <a:solidFill>
                <a:schemeClr val="accent1">
                  <a:lumMod val="50000"/>
                </a:schemeClr>
              </a:solidFill>
              <a:latin typeface="Calibri" panose="020F0502020204030204" pitchFamily="34" charset="0"/>
              <a:ea typeface="+mj-ea"/>
              <a:cs typeface="Calibri" panose="020F0502020204030204" pitchFamily="34" charset="0"/>
            </a:endParaRPr>
          </a:p>
          <a:p>
            <a:pPr marL="342900" indent="-342900" defTabSz="685800">
              <a:lnSpc>
                <a:spcPct val="90000"/>
              </a:lnSpc>
              <a:spcBef>
                <a:spcPts val="600"/>
              </a:spcBef>
              <a:spcAft>
                <a:spcPts val="6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Jesus has clearly broken their Sabbath rules and thus could be labelled a sinner, but we have just been told they are divided over this very question (v. 16). John is showing us the deception and bullying of these ideologues who are in power. </a:t>
            </a:r>
          </a:p>
          <a:p>
            <a:pPr indent="-457200" defTabSz="685800">
              <a:lnSpc>
                <a:spcPct val="90000"/>
              </a:lnSpc>
              <a:spcBef>
                <a:spcPts val="600"/>
              </a:spcBef>
              <a:spcAft>
                <a:spcPts val="600"/>
              </a:spcAft>
            </a:pPr>
            <a:r>
              <a:rPr lang="en-AU" sz="2000" b="1" dirty="0">
                <a:solidFill>
                  <a:schemeClr val="accent1">
                    <a:lumMod val="50000"/>
                  </a:schemeClr>
                </a:solidFill>
                <a:latin typeface="Calibri" panose="020F0502020204030204" pitchFamily="34" charset="0"/>
                <a:ea typeface="+mj-ea"/>
                <a:cs typeface="Calibri" panose="020F0502020204030204" pitchFamily="34" charset="0"/>
              </a:rPr>
              <a:t>IVP New Testament Commentaries. </a:t>
            </a:r>
            <a:r>
              <a:rPr lang="en-AU" sz="2000" b="1" dirty="0" err="1">
                <a:solidFill>
                  <a:schemeClr val="accent1">
                    <a:lumMod val="50000"/>
                  </a:schemeClr>
                </a:solidFill>
                <a:latin typeface="Calibri" panose="020F0502020204030204" pitchFamily="34" charset="0"/>
                <a:ea typeface="+mj-ea"/>
                <a:cs typeface="Calibri" panose="020F0502020204030204" pitchFamily="34" charset="0"/>
              </a:rPr>
              <a:t>InterVarsity</a:t>
            </a:r>
            <a:r>
              <a:rPr lang="en-AU" sz="2000" b="1" dirty="0">
                <a:solidFill>
                  <a:schemeClr val="accent1">
                    <a:lumMod val="50000"/>
                  </a:schemeClr>
                </a:solidFill>
                <a:latin typeface="Calibri" panose="020F0502020204030204" pitchFamily="34" charset="0"/>
                <a:ea typeface="+mj-ea"/>
                <a:cs typeface="Calibri" panose="020F0502020204030204" pitchFamily="34" charset="0"/>
              </a:rPr>
              <a:t> Press. The Pharisees Interrogate the 	Man a Second Time (9:24-34). Internet Accessed 12 August 2021.</a:t>
            </a:r>
          </a:p>
          <a:p>
            <a:pPr marL="342900" indent="-342900" defTabSz="685800">
              <a:lnSpc>
                <a:spcPct val="90000"/>
              </a:lnSpc>
              <a:spcBef>
                <a:spcPts val="400"/>
              </a:spcBef>
              <a:spcAft>
                <a:spcPts val="400"/>
              </a:spcAft>
              <a:buFont typeface="Arial" panose="020B0604020202020204" pitchFamily="34" charset="0"/>
              <a:buChar char="•"/>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91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74645"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9:25-26</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4" y="760152"/>
            <a:ext cx="9144000"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a:t>
            </a: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EC863-2415-F54B-B27A-37F2BBEC508B}"/>
              </a:ext>
            </a:extLst>
          </p:cNvPr>
          <p:cNvSpPr/>
          <p:nvPr/>
        </p:nvSpPr>
        <p:spPr>
          <a:xfrm>
            <a:off x="-65315" y="764108"/>
            <a:ext cx="9283959" cy="366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“I don’t know whether he is a sinner,” the man replied.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But I know this</a:t>
            </a:r>
            <a:r>
              <a:rPr lang="en-AU" sz="3200" b="1" dirty="0">
                <a:solidFill>
                  <a:schemeClr val="accent1">
                    <a:lumMod val="50000"/>
                  </a:schemeClr>
                </a:solidFill>
                <a:latin typeface="Calibri" panose="020F0502020204030204" pitchFamily="34" charset="0"/>
                <a:ea typeface="+mj-ea"/>
                <a:cs typeface="Calibri" panose="020F0502020204030204" pitchFamily="34" charset="0"/>
              </a:rPr>
              <a:t>: I was blind, and now I can see!”</a:t>
            </a:r>
          </a:p>
          <a:p>
            <a:pPr algn="ctr" defTabSz="685800">
              <a:lnSpc>
                <a:spcPct val="90000"/>
              </a:lnSpc>
              <a:spcBef>
                <a:spcPts val="600"/>
              </a:spcBef>
              <a:spcAft>
                <a:spcPts val="600"/>
              </a:spcAft>
            </a:pP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“But what did he do?”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they asked. “How did he heal you?”</a:t>
            </a:r>
            <a:endParaRPr lang="en-AU" sz="3200" b="1" u="sng" dirty="0">
              <a:solidFill>
                <a:schemeClr val="accent1">
                  <a:lumMod val="50000"/>
                </a:scheme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49213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549137" y="1681225"/>
            <a:ext cx="7886700" cy="994172"/>
          </a:xfrm>
        </p:spPr>
        <p:txBody>
          <a:bodyPr>
            <a:noAutofit/>
          </a:bodyPr>
          <a:lstStyle/>
          <a:p>
            <a:pPr algn="ctr"/>
            <a:r>
              <a:rPr lang="en-US" sz="8000" b="1" dirty="0">
                <a:solidFill>
                  <a:schemeClr val="accent1">
                    <a:lumMod val="50000"/>
                  </a:schemeClr>
                </a:solidFill>
                <a:latin typeface="Calibri" panose="020F0502020204030204" pitchFamily="34" charset="0"/>
                <a:cs typeface="Calibri" panose="020F0502020204030204" pitchFamily="34" charset="0"/>
              </a:rPr>
              <a:t>ENCOUNTERS</a:t>
            </a:r>
            <a:br>
              <a:rPr lang="en-US" sz="8000" b="1" dirty="0">
                <a:solidFill>
                  <a:schemeClr val="accent1">
                    <a:lumMod val="50000"/>
                  </a:schemeClr>
                </a:solidFill>
                <a:latin typeface="Calibri" panose="020F0502020204030204" pitchFamily="34" charset="0"/>
                <a:cs typeface="Calibri" panose="020F0502020204030204" pitchFamily="34" charset="0"/>
              </a:rPr>
            </a:br>
            <a:r>
              <a:rPr lang="en-US" sz="4000" b="1" dirty="0">
                <a:solidFill>
                  <a:schemeClr val="accent1">
                    <a:lumMod val="50000"/>
                  </a:schemeClr>
                </a:solidFill>
                <a:latin typeface="Calibri" panose="020F0502020204030204" pitchFamily="34" charset="0"/>
                <a:cs typeface="Calibri" panose="020F0502020204030204" pitchFamily="34" charset="0"/>
              </a:rPr>
              <a:t>WITH</a:t>
            </a:r>
            <a:br>
              <a:rPr lang="en-US" sz="8000" b="1" dirty="0">
                <a:solidFill>
                  <a:schemeClr val="accent1">
                    <a:lumMod val="50000"/>
                  </a:schemeClr>
                </a:solidFill>
                <a:latin typeface="Calibri" panose="020F0502020204030204" pitchFamily="34" charset="0"/>
                <a:cs typeface="Calibri" panose="020F0502020204030204" pitchFamily="34" charset="0"/>
              </a:rPr>
            </a:br>
            <a:r>
              <a:rPr lang="en-US" sz="8000" b="1" dirty="0">
                <a:solidFill>
                  <a:schemeClr val="accent1">
                    <a:lumMod val="50000"/>
                  </a:schemeClr>
                </a:solidFill>
                <a:latin typeface="Calibri" panose="020F0502020204030204" pitchFamily="34" charset="0"/>
                <a:cs typeface="Calibri" panose="020F0502020204030204" pitchFamily="34" charset="0"/>
              </a:rPr>
              <a:t>JESUS</a:t>
            </a: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628650" y="4149328"/>
            <a:ext cx="7886700" cy="994172"/>
          </a:xfrm>
          <a:prstGeom prst="rect">
            <a:avLst/>
          </a:prstGeom>
        </p:spPr>
        <p:txBody>
          <a:bodyPr vert="horz" lIns="91440" tIns="45720" rIns="91440" bIns="45720" rtlCol="0" anchor="ctr">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6000" dirty="0">
                <a:solidFill>
                  <a:schemeClr val="accent1">
                    <a:lumMod val="50000"/>
                  </a:schemeClr>
                </a:solidFill>
                <a:latin typeface="+mn-lt"/>
                <a:cs typeface="Calibri" panose="020F0502020204030204" pitchFamily="34" charset="0"/>
              </a:rPr>
              <a:t>Stories of Jesus’ interaction with people in John and what that means for us now</a:t>
            </a:r>
          </a:p>
        </p:txBody>
      </p:sp>
      <p:cxnSp>
        <p:nvCxnSpPr>
          <p:cNvPr id="6" name="Straight Connector 5">
            <a:extLst>
              <a:ext uri="{FF2B5EF4-FFF2-40B4-BE49-F238E27FC236}">
                <a16:creationId xmlns:a16="http://schemas.microsoft.com/office/drawing/2014/main" id="{BBCB7E5B-8C14-514B-910D-912FACF04BB2}"/>
              </a:ext>
            </a:extLst>
          </p:cNvPr>
          <p:cNvCxnSpPr>
            <a:cxnSpLocks/>
          </p:cNvCxnSpPr>
          <p:nvPr/>
        </p:nvCxnSpPr>
        <p:spPr>
          <a:xfrm>
            <a:off x="1690241" y="2174487"/>
            <a:ext cx="2105904" cy="0"/>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9E2F5D-72FF-D744-A68C-9F9899E1D0DF}"/>
              </a:ext>
            </a:extLst>
          </p:cNvPr>
          <p:cNvCxnSpPr>
            <a:cxnSpLocks/>
          </p:cNvCxnSpPr>
          <p:nvPr/>
        </p:nvCxnSpPr>
        <p:spPr>
          <a:xfrm>
            <a:off x="5140023" y="2174487"/>
            <a:ext cx="2105904" cy="0"/>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14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74645"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9:27</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4" y="760152"/>
            <a:ext cx="9144000"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a:t>
            </a: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EC863-2415-F54B-B27A-37F2BBEC508B}"/>
              </a:ext>
            </a:extLst>
          </p:cNvPr>
          <p:cNvSpPr/>
          <p:nvPr/>
        </p:nvSpPr>
        <p:spPr>
          <a:xfrm>
            <a:off x="173338" y="792102"/>
            <a:ext cx="9144000" cy="337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“Look!” the man exclaimed. “I told you once.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Didn’t you listen?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Why do you want to hear it again?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Do you want to become his disciples, too?”</a:t>
            </a:r>
            <a:endParaRPr lang="en-AU" sz="3200" b="1" u="sng" dirty="0">
              <a:solidFill>
                <a:schemeClr val="accent1">
                  <a:lumMod val="50000"/>
                </a:scheme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11743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600"/>
              </a:spcBef>
              <a:spcAft>
                <a:spcPts val="600"/>
              </a:spcAft>
            </a:pPr>
            <a:r>
              <a:rPr lang="en-AU" sz="3200" b="1" dirty="0" err="1">
                <a:solidFill>
                  <a:schemeClr val="accent1">
                    <a:lumMod val="50000"/>
                  </a:schemeClr>
                </a:solidFill>
                <a:latin typeface="Calibri" panose="020F0502020204030204" pitchFamily="34" charset="0"/>
                <a:ea typeface="+mj-ea"/>
                <a:cs typeface="Calibri" panose="020F0502020204030204" pitchFamily="34" charset="0"/>
              </a:rPr>
              <a:t>Gruenler</a:t>
            </a:r>
            <a:r>
              <a:rPr lang="en-AU" sz="3200" b="1" dirty="0">
                <a:solidFill>
                  <a:schemeClr val="accent1">
                    <a:lumMod val="50000"/>
                  </a:schemeClr>
                </a:solidFill>
                <a:latin typeface="Calibri" panose="020F0502020204030204" pitchFamily="34" charset="0"/>
                <a:ea typeface="+mj-ea"/>
                <a:cs typeface="Calibri" panose="020F0502020204030204" pitchFamily="34" charset="0"/>
              </a:rPr>
              <a:t> writes: ‘The experience of healing cannot be contradicted except by insisting on rules that fly in the face of evidence.’ </a:t>
            </a:r>
          </a:p>
          <a:p>
            <a:pPr indent="-457200" defTabSz="685800">
              <a:lnSpc>
                <a:spcPct val="90000"/>
              </a:lnSpc>
              <a:spcBef>
                <a:spcPts val="600"/>
              </a:spcBef>
              <a:spcAft>
                <a:spcPts val="600"/>
              </a:spcAft>
            </a:pPr>
            <a:r>
              <a:rPr lang="en-AU" sz="2000" b="1" dirty="0" err="1">
                <a:solidFill>
                  <a:schemeClr val="accent1">
                    <a:lumMod val="50000"/>
                  </a:schemeClr>
                </a:solidFill>
                <a:latin typeface="Calibri" panose="020F0502020204030204" pitchFamily="34" charset="0"/>
                <a:ea typeface="+mj-ea"/>
                <a:cs typeface="Calibri" panose="020F0502020204030204" pitchFamily="34" charset="0"/>
              </a:rPr>
              <a:t>Gruenler</a:t>
            </a:r>
            <a:r>
              <a:rPr lang="en-AU" sz="2000" b="1" dirty="0">
                <a:solidFill>
                  <a:schemeClr val="accent1">
                    <a:lumMod val="50000"/>
                  </a:schemeClr>
                </a:solidFill>
                <a:latin typeface="Calibri" panose="020F0502020204030204" pitchFamily="34" charset="0"/>
                <a:ea typeface="+mj-ea"/>
                <a:cs typeface="Calibri" panose="020F0502020204030204" pitchFamily="34" charset="0"/>
              </a:rPr>
              <a:t>,  Royce Gordon. (1986). The Trinity in the Gospel of John: A Thematic 	Commentary on the Fourth Gospel. P 68. Grand Rapids: Book House.</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28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74645"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9:28-29</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5" y="760152"/>
            <a:ext cx="9283959"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a:t>
            </a: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EC863-2415-F54B-B27A-37F2BBEC508B}"/>
              </a:ext>
            </a:extLst>
          </p:cNvPr>
          <p:cNvSpPr/>
          <p:nvPr/>
        </p:nvSpPr>
        <p:spPr>
          <a:xfrm>
            <a:off x="415934" y="792102"/>
            <a:ext cx="8728066" cy="337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Then they cursed him and said, “You are his disciple, but we are disciples of Moses!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We know God spoke to Moses, but we don’t even know where this man comes from.”</a:t>
            </a:r>
          </a:p>
        </p:txBody>
      </p:sp>
    </p:spTree>
    <p:extLst>
      <p:ext uri="{BB962C8B-B14F-4D97-AF65-F5344CB8AC3E}">
        <p14:creationId xmlns:p14="http://schemas.microsoft.com/office/powerpoint/2010/main" val="51828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74645"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9:30-31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4" y="760152"/>
            <a:ext cx="9144000"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a:t>
            </a: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EC863-2415-F54B-B27A-37F2BBEC508B}"/>
              </a:ext>
            </a:extLst>
          </p:cNvPr>
          <p:cNvSpPr/>
          <p:nvPr/>
        </p:nvSpPr>
        <p:spPr>
          <a:xfrm>
            <a:off x="74645" y="760152"/>
            <a:ext cx="8938726" cy="337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“Why, that’s very strange!” the man replied. “He healed my eyes, and yet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you don’t know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where he comes from? </a:t>
            </a:r>
          </a:p>
          <a:p>
            <a:pPr algn="ctr" defTabSz="685800">
              <a:lnSpc>
                <a:spcPct val="90000"/>
              </a:lnSpc>
              <a:spcBef>
                <a:spcPts val="600"/>
              </a:spcBef>
              <a:spcAft>
                <a:spcPts val="600"/>
              </a:spcAft>
            </a:pP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We know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that God doesn’t listen to sinners, but he is ready to hear those who worship him and do his will.</a:t>
            </a:r>
          </a:p>
        </p:txBody>
      </p:sp>
    </p:spTree>
    <p:extLst>
      <p:ext uri="{BB962C8B-B14F-4D97-AF65-F5344CB8AC3E}">
        <p14:creationId xmlns:p14="http://schemas.microsoft.com/office/powerpoint/2010/main" val="303801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74645"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9:34</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D0EC863-2415-F54B-B27A-37F2BBEC508B}"/>
              </a:ext>
            </a:extLst>
          </p:cNvPr>
          <p:cNvSpPr/>
          <p:nvPr/>
        </p:nvSpPr>
        <p:spPr>
          <a:xfrm>
            <a:off x="0" y="945352"/>
            <a:ext cx="9218645" cy="337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“You were born a total sinner!” they answered.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“Are you trying to teach us?”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And they threw him out of the synagogue.</a:t>
            </a:r>
          </a:p>
        </p:txBody>
      </p:sp>
    </p:spTree>
    <p:extLst>
      <p:ext uri="{BB962C8B-B14F-4D97-AF65-F5344CB8AC3E}">
        <p14:creationId xmlns:p14="http://schemas.microsoft.com/office/powerpoint/2010/main" val="417551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400"/>
              </a:spcBef>
              <a:spcAft>
                <a:spcPts val="400"/>
              </a:spcAft>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a:p>
            <a:pPr lvl="1"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SUMMARY to this Point</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blind man is healed</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Those who knew him are puzzled</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Pharisees are concerned about the rules being broken</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His parents are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afraid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of being expelled from the synagogue</a:t>
            </a:r>
          </a:p>
          <a:p>
            <a:pPr marL="342900" indent="-342900" defTabSz="685800">
              <a:lnSpc>
                <a:spcPct val="90000"/>
              </a:lnSpc>
              <a:spcBef>
                <a:spcPts val="400"/>
              </a:spcBef>
              <a:spcAft>
                <a:spcPts val="400"/>
              </a:spcAft>
              <a:buFont typeface="Arial" panose="020B0604020202020204" pitchFamily="34" charset="0"/>
              <a:buChar char="•"/>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9:1-34</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97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400"/>
              </a:spcBef>
              <a:spcAft>
                <a:spcPts val="400"/>
              </a:spcAft>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blind man is frustrated with all the questioning</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blind man is thrown out of the synagogue – while the parents protected themselves out of fear</a:t>
            </a:r>
          </a:p>
          <a:p>
            <a:pPr marL="800100" lvl="1" indent="-3429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Jesus is out of the picture </a:t>
            </a:r>
          </a:p>
          <a:p>
            <a:pPr marL="342900" indent="-342900" defTabSz="685800">
              <a:lnSpc>
                <a:spcPct val="90000"/>
              </a:lnSpc>
              <a:spcBef>
                <a:spcPts val="400"/>
              </a:spcBef>
              <a:spcAft>
                <a:spcPts val="400"/>
              </a:spcAft>
              <a:buFont typeface="Arial" panose="020B0604020202020204" pitchFamily="34" charset="0"/>
              <a:buChar char="•"/>
            </a:pPr>
            <a:endParaRPr lang="en-AU" sz="20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9:1-34</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179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defTabSz="685800">
              <a:lnSpc>
                <a:spcPct val="90000"/>
              </a:lnSpc>
              <a:spcBef>
                <a:spcPts val="400"/>
              </a:spcBef>
              <a:spcAft>
                <a:spcPts val="400"/>
              </a:spcAft>
            </a:pPr>
            <a:endParaRPr lang="en-AU" sz="3200" b="1" dirty="0">
              <a:solidFill>
                <a:schemeClr val="accent1">
                  <a:lumMod val="50000"/>
                </a:schemeClr>
              </a:solidFill>
              <a:latin typeface="Calibri" panose="020F0502020204030204" pitchFamily="34" charset="0"/>
              <a:ea typeface="+mj-ea"/>
              <a:cs typeface="Calibri" panose="020F0502020204030204" pitchFamily="34" charset="0"/>
            </a:endParaRP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Jesus hears what happened: Jesus found the man implying that he looked for him.</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He asks the man whether he believes in the Son of Man</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reply – “Who is he, sir? I want to believe in him.”</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“You have seen him, - he is speaking to you!”</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“Yes, Lord, I believe!” – he worshipped Jesus.</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Meeting Jesus leads not only to healing but faith</a:t>
            </a:r>
          </a:p>
          <a:p>
            <a:pPr defTabSz="685800">
              <a:lnSpc>
                <a:spcPct val="90000"/>
              </a:lnSpc>
              <a:spcBef>
                <a:spcPts val="400"/>
              </a:spcBef>
              <a:spcAft>
                <a:spcPts val="400"/>
              </a:spcAft>
            </a:pPr>
            <a:endParaRPr lang="en-AU" sz="32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9:35-38</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58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progress in the man’s understanding as he moves from darkness to light, both physically and spiritually:</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man they call Jesus” [v 11]</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“he is a prophet” [v 17]</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“from God” [v 33]</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“Son of Man” [35]</a:t>
            </a:r>
          </a:p>
          <a:p>
            <a:pPr marL="914400" lvl="1" indent="-457200" defTabSz="685800">
              <a:lnSpc>
                <a:spcPct val="90000"/>
              </a:lnSpc>
              <a:spcBef>
                <a:spcPts val="400"/>
              </a:spcBef>
              <a:spcAft>
                <a:spcPts val="400"/>
              </a:spcAft>
              <a:buFont typeface="Arial" panose="020B0604020202020204" pitchFamily="34" charset="0"/>
              <a:buChar char="•"/>
            </a:pPr>
            <a:r>
              <a:rPr lang="en-AU" sz="3200" b="1" dirty="0">
                <a:solidFill>
                  <a:schemeClr val="accent1">
                    <a:lumMod val="50000"/>
                  </a:schemeClr>
                </a:solidFill>
                <a:latin typeface="Calibri" panose="020F0502020204030204" pitchFamily="34" charset="0"/>
                <a:ea typeface="+mj-ea"/>
                <a:cs typeface="Calibri" panose="020F0502020204030204" pitchFamily="34" charset="0"/>
              </a:rPr>
              <a:t>“Lord” [v38]</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9:11-38</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02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0689"/>
            <a:ext cx="9144000" cy="3999264"/>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Our story concludes with Jesus having one more discussion with the Pharisees.</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Those who think they see but are really in spiritual darkness inevitably reject the true light</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They are satisfied with the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light of the law </a:t>
            </a:r>
            <a:r>
              <a:rPr lang="en-AU" sz="3200" b="1" dirty="0">
                <a:solidFill>
                  <a:schemeClr val="accent1">
                    <a:lumMod val="50000"/>
                  </a:schemeClr>
                </a:solidFill>
                <a:latin typeface="Calibri" panose="020F0502020204030204" pitchFamily="34" charset="0"/>
                <a:ea typeface="+mj-ea"/>
                <a:cs typeface="Calibri" panose="020F0502020204030204" pitchFamily="34" charset="0"/>
              </a:rPr>
              <a:t>as their received traditions interpret it, but they reject the true light.</a:t>
            </a:r>
          </a:p>
          <a:p>
            <a:pPr defTabSz="685800">
              <a:lnSpc>
                <a:spcPct val="90000"/>
              </a:lnSpc>
              <a:spcBef>
                <a:spcPts val="400"/>
              </a:spcBef>
              <a:spcAft>
                <a:spcPts val="4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Jesus is the </a:t>
            </a:r>
            <a:r>
              <a:rPr lang="en-AU" sz="3200" b="1" u="sng" dirty="0">
                <a:solidFill>
                  <a:schemeClr val="accent1">
                    <a:lumMod val="50000"/>
                  </a:schemeClr>
                </a:solidFill>
                <a:latin typeface="Calibri" panose="020F0502020204030204" pitchFamily="34" charset="0"/>
                <a:ea typeface="+mj-ea"/>
                <a:cs typeface="Calibri" panose="020F0502020204030204" pitchFamily="34" charset="0"/>
              </a:rPr>
              <a:t>light of the world</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9:40-41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094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549137" y="1681225"/>
            <a:ext cx="7886700" cy="994172"/>
          </a:xfrm>
        </p:spPr>
        <p:txBody>
          <a:bodyPr>
            <a:noAutofit/>
          </a:bodyPr>
          <a:lstStyle/>
          <a:p>
            <a:pPr algn="ctr"/>
            <a:r>
              <a:rPr lang="en-US" sz="6000" b="1" i="1" dirty="0">
                <a:solidFill>
                  <a:schemeClr val="accent1">
                    <a:lumMod val="50000"/>
                  </a:schemeClr>
                </a:solidFill>
                <a:latin typeface="Calibri" panose="020F0502020204030204" pitchFamily="34" charset="0"/>
                <a:cs typeface="Calibri" panose="020F0502020204030204" pitchFamily="34" charset="0"/>
              </a:rPr>
              <a:t>Flying in the Face of Evidence</a:t>
            </a: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628650" y="3153542"/>
            <a:ext cx="7886700" cy="994172"/>
          </a:xfrm>
          <a:prstGeom prst="rect">
            <a:avLst/>
          </a:prstGeom>
        </p:spPr>
        <p:txBody>
          <a:bodyPr vert="horz" lIns="91440" tIns="45720" rIns="91440" bIns="45720" rtlCol="0" anchor="ct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6000" dirty="0">
                <a:solidFill>
                  <a:schemeClr val="accent1">
                    <a:lumMod val="50000"/>
                  </a:schemeClr>
                </a:solidFill>
                <a:latin typeface="+mn-lt"/>
                <a:cs typeface="Calibri" panose="020F0502020204030204" pitchFamily="34" charset="0"/>
              </a:rPr>
              <a:t>Jesus encounters The Blind Man </a:t>
            </a:r>
          </a:p>
          <a:p>
            <a:pPr algn="ctr"/>
            <a:r>
              <a:rPr lang="en-US" sz="6000" dirty="0">
                <a:solidFill>
                  <a:schemeClr val="accent1">
                    <a:lumMod val="50000"/>
                  </a:schemeClr>
                </a:solidFill>
                <a:latin typeface="+mn-lt"/>
                <a:cs typeface="Calibri" panose="020F0502020204030204" pitchFamily="34" charset="0"/>
              </a:rPr>
              <a:t>JOHN 9:1-41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930303" y="3153542"/>
            <a:ext cx="7410615" cy="0"/>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97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9:1-2</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0EC863-2415-F54B-B27A-37F2BBEC508B}"/>
              </a:ext>
            </a:extLst>
          </p:cNvPr>
          <p:cNvSpPr/>
          <p:nvPr/>
        </p:nvSpPr>
        <p:spPr>
          <a:xfrm>
            <a:off x="-65314" y="760152"/>
            <a:ext cx="9144000" cy="362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pPr>
            <a:r>
              <a:rPr lang="en-AU" sz="3200" b="1" dirty="0">
                <a:solidFill>
                  <a:schemeClr val="accent1">
                    <a:lumMod val="50000"/>
                  </a:schemeClr>
                </a:solidFill>
                <a:latin typeface="Calibri" panose="020F0502020204030204" pitchFamily="34" charset="0"/>
                <a:ea typeface="+mj-ea"/>
                <a:cs typeface="Calibri" panose="020F0502020204030204" pitchFamily="34" charset="0"/>
              </a:rPr>
              <a:t>As Jesus was walking along, he saw a man who had been blind from birth.  “Rabbi,” his disciples asked him, “why was this man born blind? Was it because of his own sins or his parents’ sins?”</a:t>
            </a:r>
            <a:endParaRPr lang="en-US" sz="32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91270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1">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6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746454"/>
            <a:ext cx="9144000" cy="4030823"/>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000" b="1" dirty="0">
                <a:solidFill>
                  <a:schemeClr val="accent1">
                    <a:lumMod val="50000"/>
                  </a:schemeClr>
                </a:solidFill>
                <a:latin typeface="Calibri" panose="020F0502020204030204" pitchFamily="34" charset="0"/>
                <a:ea typeface="+mj-ea"/>
                <a:cs typeface="Calibri" panose="020F0502020204030204" pitchFamily="34" charset="0"/>
              </a:rPr>
              <a:t>Most people in antiquity believed that unusual sufferings came as a result of someone’s sin. </a:t>
            </a:r>
          </a:p>
          <a:p>
            <a:pPr algn="ctr" defTabSz="685800">
              <a:lnSpc>
                <a:spcPct val="90000"/>
              </a:lnSpc>
              <a:spcBef>
                <a:spcPts val="600"/>
              </a:spcBef>
              <a:spcAft>
                <a:spcPts val="600"/>
              </a:spcAft>
            </a:pPr>
            <a:r>
              <a:rPr lang="en-AU" sz="3000" b="1" dirty="0">
                <a:solidFill>
                  <a:schemeClr val="accent1">
                    <a:lumMod val="50000"/>
                  </a:schemeClr>
                </a:solidFill>
                <a:latin typeface="Calibri" panose="020F0502020204030204" pitchFamily="34" charset="0"/>
                <a:ea typeface="+mj-ea"/>
                <a:cs typeface="Calibri" panose="020F0502020204030204" pitchFamily="34" charset="0"/>
              </a:rPr>
              <a:t>Jewish tradition affirmed that people sometimes suffered because of their ancestors’ sins, but at least occasionally also allowed the possibility of a person sinning before birth.</a:t>
            </a:r>
          </a:p>
          <a:p>
            <a:pPr indent="-457200" defTabSz="685800">
              <a:lnSpc>
                <a:spcPct val="90000"/>
              </a:lnSpc>
              <a:spcBef>
                <a:spcPts val="600"/>
              </a:spcBef>
              <a:spcAft>
                <a:spcPts val="600"/>
              </a:spcAft>
            </a:pPr>
            <a:r>
              <a:rPr lang="en-AU" b="1" dirty="0">
                <a:solidFill>
                  <a:schemeClr val="accent1">
                    <a:lumMod val="50000"/>
                  </a:schemeClr>
                </a:solidFill>
                <a:latin typeface="Calibri" panose="020F0502020204030204" pitchFamily="34" charset="0"/>
                <a:ea typeface="+mj-ea"/>
                <a:cs typeface="Calibri" panose="020F0502020204030204" pitchFamily="34" charset="0"/>
              </a:rPr>
              <a:t>NIV Cultural Backgrounds Study Bible. (2016) 	</a:t>
            </a:r>
            <a:r>
              <a:rPr lang="en-AU" b="1" dirty="0" err="1">
                <a:solidFill>
                  <a:schemeClr val="accent1">
                    <a:lumMod val="50000"/>
                  </a:schemeClr>
                </a:solidFill>
                <a:latin typeface="Calibri" panose="020F0502020204030204" pitchFamily="34" charset="0"/>
                <a:ea typeface="+mj-ea"/>
                <a:cs typeface="Calibri" panose="020F0502020204030204" pitchFamily="34" charset="0"/>
              </a:rPr>
              <a:t>Zondervan.https</a:t>
            </a:r>
            <a:r>
              <a:rPr lang="en-AU" b="1" dirty="0">
                <a:solidFill>
                  <a:schemeClr val="accent1">
                    <a:lumMod val="50000"/>
                  </a:schemeClr>
                </a:solidFill>
                <a:latin typeface="Calibri" panose="020F0502020204030204" pitchFamily="34" charset="0"/>
                <a:ea typeface="+mj-ea"/>
                <a:cs typeface="Calibri" panose="020F0502020204030204" pitchFamily="34" charset="0"/>
              </a:rPr>
              <a:t>://www.biblegateway.com/passage/?search=John+9&amp;version=NLT&amp;      	</a:t>
            </a:r>
            <a:r>
              <a:rPr lang="en-AU" b="1" dirty="0" err="1">
                <a:solidFill>
                  <a:schemeClr val="accent1">
                    <a:lumMod val="50000"/>
                  </a:schemeClr>
                </a:solidFill>
                <a:latin typeface="Calibri" panose="020F0502020204030204" pitchFamily="34" charset="0"/>
                <a:ea typeface="+mj-ea"/>
                <a:cs typeface="Calibri" panose="020F0502020204030204" pitchFamily="34" charset="0"/>
              </a:rPr>
              <a:t>resource_entry</a:t>
            </a:r>
            <a:r>
              <a:rPr lang="en-AU" b="1" dirty="0">
                <a:solidFill>
                  <a:schemeClr val="accent1">
                    <a:lumMod val="50000"/>
                  </a:schemeClr>
                </a:solidFill>
                <a:latin typeface="Calibri" panose="020F0502020204030204" pitchFamily="34" charset="0"/>
                <a:ea typeface="+mj-ea"/>
                <a:cs typeface="Calibri" panose="020F0502020204030204" pitchFamily="34" charset="0"/>
              </a:rPr>
              <a:t>=</a:t>
            </a:r>
            <a:r>
              <a:rPr lang="en-AU" b="1" dirty="0" err="1">
                <a:solidFill>
                  <a:schemeClr val="accent1">
                    <a:lumMod val="50000"/>
                  </a:schemeClr>
                </a:solidFill>
                <a:latin typeface="Calibri" panose="020F0502020204030204" pitchFamily="34" charset="0"/>
                <a:ea typeface="+mj-ea"/>
                <a:cs typeface="Calibri" panose="020F0502020204030204" pitchFamily="34" charset="0"/>
              </a:rPr>
              <a:t>niv</a:t>
            </a:r>
            <a:r>
              <a:rPr lang="en-AU" b="1" dirty="0">
                <a:solidFill>
                  <a:schemeClr val="accent1">
                    <a:lumMod val="50000"/>
                  </a:schemeClr>
                </a:solidFill>
                <a:latin typeface="Calibri" panose="020F0502020204030204" pitchFamily="34" charset="0"/>
                <a:ea typeface="+mj-ea"/>
                <a:cs typeface="Calibri" panose="020F0502020204030204" pitchFamily="34" charset="0"/>
              </a:rPr>
              <a:t>-cultural-backgrounds/jn-9-2&amp;tab=study. Internet Accessed 9 	August 2021.</a:t>
            </a:r>
            <a:endParaRPr lang="en-US"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9:1-41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60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B1E7EF31-0E1C-4243-96D4-D5A810EB6BE9}"/>
              </a:ext>
            </a:extLst>
          </p:cNvPr>
          <p:cNvSpPr/>
          <p:nvPr/>
        </p:nvSpPr>
        <p:spPr>
          <a:xfrm>
            <a:off x="0" y="0"/>
            <a:ext cx="9144000" cy="5143500"/>
          </a:xfrm>
          <a:prstGeom prst="rect">
            <a:avLst/>
          </a:prstGeom>
          <a:solidFill>
            <a:srgbClr val="FFFFFF">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The book of Job has this type of reasoning. His comforters tell him ‘that what happens to anyone in life—good or ill—is a direct result of whether that person has pleased God or not…</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Job protests that he did nothing wrong to deserve the sorts of miseries (illness, bereavement, impoverishment) that have struck him…</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a:t>
            </a:r>
            <a:r>
              <a:rPr lang="en-US" sz="2800" dirty="0" err="1">
                <a:solidFill>
                  <a:schemeClr val="accent1">
                    <a:lumMod val="50000"/>
                  </a:schemeClr>
                </a:solidFill>
                <a:latin typeface="+mn-lt"/>
                <a:cs typeface="Calibri" panose="020F0502020204030204" pitchFamily="34" charset="0"/>
              </a:rPr>
              <a:t>xxxx</a:t>
            </a:r>
            <a:endParaRPr lang="en-US" sz="2800" dirty="0">
              <a:solidFill>
                <a:schemeClr val="accent1">
                  <a:lumMod val="50000"/>
                </a:schemeClr>
              </a:solidFill>
              <a:latin typeface="+mn-lt"/>
              <a:cs typeface="Calibri" panose="020F0502020204030204" pitchFamily="34" charset="0"/>
            </a:endParaRP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422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B1E7EF31-0E1C-4243-96D4-D5A810EB6BE9}"/>
              </a:ext>
            </a:extLst>
          </p:cNvPr>
          <p:cNvSpPr/>
          <p:nvPr/>
        </p:nvSpPr>
        <p:spPr>
          <a:xfrm>
            <a:off x="0" y="0"/>
            <a:ext cx="9144000" cy="5143500"/>
          </a:xfrm>
          <a:prstGeom prst="rect">
            <a:avLst/>
          </a:prstGeom>
          <a:solidFill>
            <a:srgbClr val="FFFFFF">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 But his comforter is telling him that [W]hen life goes well for a person, it is a sign that he or she has chosen to do what is good, but when things go badly, surely the person has sinned against God and…[He God] has responded by imposing affliction.</a:t>
            </a:r>
          </a:p>
          <a:p>
            <a:pPr indent="-457200" defTabSz="685800">
              <a:lnSpc>
                <a:spcPct val="90000"/>
              </a:lnSpc>
              <a:spcBef>
                <a:spcPts val="600"/>
              </a:spcBef>
              <a:spcAft>
                <a:spcPts val="600"/>
              </a:spcAft>
            </a:pPr>
            <a:r>
              <a:rPr lang="en-AU" b="1" dirty="0">
                <a:solidFill>
                  <a:schemeClr val="accent1">
                    <a:lumMod val="50000"/>
                  </a:schemeClr>
                </a:solidFill>
                <a:latin typeface="Calibri" panose="020F0502020204030204" pitchFamily="34" charset="0"/>
                <a:ea typeface="+mj-ea"/>
                <a:cs typeface="Calibri" panose="020F0502020204030204" pitchFamily="34" charset="0"/>
              </a:rPr>
              <a:t>Fee Gordon D. &amp; Douglas Stuart. (2003). How to Read the Bible for all its worth. Third Ed.         	p. 241. Grand Rapids, MI: Zondervan.</a:t>
            </a: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a:t>
            </a:r>
            <a:r>
              <a:rPr lang="en-US" sz="2800" dirty="0" err="1">
                <a:solidFill>
                  <a:schemeClr val="accent1">
                    <a:lumMod val="50000"/>
                  </a:schemeClr>
                </a:solidFill>
                <a:latin typeface="+mn-lt"/>
                <a:cs typeface="Calibri" panose="020F0502020204030204" pitchFamily="34" charset="0"/>
              </a:rPr>
              <a:t>xxxx</a:t>
            </a:r>
            <a:endParaRPr lang="en-US" sz="2800" dirty="0">
              <a:solidFill>
                <a:schemeClr val="accent1">
                  <a:lumMod val="50000"/>
                </a:schemeClr>
              </a:solidFill>
              <a:latin typeface="+mn-lt"/>
              <a:cs typeface="Calibri" panose="020F0502020204030204" pitchFamily="34" charset="0"/>
            </a:endParaRP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9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800108"/>
            <a:ext cx="9144000" cy="3623196"/>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Jesus' disciples were capable of this sort of logic, as are many Christians today. It seems so natural to assume that if God is in control of the world, everything that happens must be his doing, according to his will</a:t>
            </a:r>
            <a:endParaRPr lang="en-US" sz="32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55588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9:1-41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82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ink, indoor&#10;&#10;Description automatically generated">
            <a:extLst>
              <a:ext uri="{FF2B5EF4-FFF2-40B4-BE49-F238E27FC236}">
                <a16:creationId xmlns:a16="http://schemas.microsoft.com/office/drawing/2014/main" id="{91D91914-6B5A-BC45-A905-5B5C62ABFEA0}"/>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FFA93B5-B026-AC47-9C3C-4AE6910E09B2}"/>
              </a:ext>
            </a:extLst>
          </p:cNvPr>
          <p:cNvSpPr/>
          <p:nvPr/>
        </p:nvSpPr>
        <p:spPr>
          <a:xfrm>
            <a:off x="0" y="800108"/>
            <a:ext cx="9144000" cy="3893190"/>
          </a:xfrm>
          <a:prstGeom prst="rect">
            <a:avLst/>
          </a:prstGeom>
          <a:solidFill>
            <a:srgbClr val="FFFFFF">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[H]</a:t>
            </a:r>
            <a:r>
              <a:rPr lang="en-AU" sz="3200" b="1" dirty="0" err="1">
                <a:solidFill>
                  <a:schemeClr val="accent1">
                    <a:lumMod val="50000"/>
                  </a:schemeClr>
                </a:solidFill>
                <a:latin typeface="Calibri" panose="020F0502020204030204" pitchFamily="34" charset="0"/>
                <a:ea typeface="+mj-ea"/>
                <a:cs typeface="Calibri" panose="020F0502020204030204" pitchFamily="34" charset="0"/>
              </a:rPr>
              <a:t>owever</a:t>
            </a:r>
            <a:r>
              <a:rPr lang="en-AU" sz="3200" b="1" dirty="0">
                <a:solidFill>
                  <a:schemeClr val="accent1">
                    <a:lumMod val="50000"/>
                  </a:schemeClr>
                </a:solidFill>
                <a:latin typeface="Calibri" panose="020F0502020204030204" pitchFamily="34" charset="0"/>
                <a:ea typeface="+mj-ea"/>
                <a:cs typeface="Calibri" panose="020F0502020204030204" pitchFamily="34" charset="0"/>
              </a:rPr>
              <a:t>…the Scriptures do not teach us this…[R]</a:t>
            </a:r>
            <a:r>
              <a:rPr lang="en-AU" sz="3200" b="1" dirty="0" err="1">
                <a:solidFill>
                  <a:schemeClr val="accent1">
                    <a:lumMod val="50000"/>
                  </a:schemeClr>
                </a:solidFill>
                <a:latin typeface="Calibri" panose="020F0502020204030204" pitchFamily="34" charset="0"/>
                <a:ea typeface="+mj-ea"/>
                <a:cs typeface="Calibri" panose="020F0502020204030204" pitchFamily="34" charset="0"/>
              </a:rPr>
              <a:t>ather</a:t>
            </a:r>
            <a:r>
              <a:rPr lang="en-AU" sz="3200" b="1" dirty="0">
                <a:solidFill>
                  <a:schemeClr val="accent1">
                    <a:lumMod val="50000"/>
                  </a:schemeClr>
                </a:solidFill>
                <a:latin typeface="Calibri" panose="020F0502020204030204" pitchFamily="34" charset="0"/>
                <a:ea typeface="+mj-ea"/>
                <a:cs typeface="Calibri" panose="020F0502020204030204" pitchFamily="34" charset="0"/>
              </a:rPr>
              <a:t> that the world is fallen, corrupted by sin, and under the domination of Satan (cf. John 12:31), and that many things happen in life that are not as God wishes them to be. </a:t>
            </a:r>
          </a:p>
          <a:p>
            <a:pPr algn="ctr" defTabSz="685800">
              <a:lnSpc>
                <a:spcPct val="90000"/>
              </a:lnSpc>
              <a:spcBef>
                <a:spcPts val="600"/>
              </a:spcBef>
              <a:spcAft>
                <a:spcPts val="600"/>
              </a:spcAft>
            </a:pPr>
            <a:r>
              <a:rPr lang="en-AU" sz="3200" b="1" dirty="0">
                <a:solidFill>
                  <a:schemeClr val="accent1">
                    <a:lumMod val="50000"/>
                  </a:schemeClr>
                </a:solidFill>
                <a:latin typeface="Calibri" panose="020F0502020204030204" pitchFamily="34" charset="0"/>
                <a:ea typeface="+mj-ea"/>
                <a:cs typeface="Calibri" panose="020F0502020204030204" pitchFamily="34" charset="0"/>
              </a:rPr>
              <a:t>Specifically, suffering is not necessarily the result of sin (cf. Rom 8:18-23). </a:t>
            </a:r>
            <a:r>
              <a:rPr lang="en-AU" sz="2400" b="1" dirty="0">
                <a:solidFill>
                  <a:schemeClr val="accent1">
                    <a:lumMod val="50000"/>
                  </a:schemeClr>
                </a:solidFill>
                <a:latin typeface="Calibri" panose="020F0502020204030204" pitchFamily="34" charset="0"/>
                <a:ea typeface="+mj-ea"/>
                <a:cs typeface="Calibri" panose="020F0502020204030204" pitchFamily="34" charset="0"/>
              </a:rPr>
              <a:t>Ibid.</a:t>
            </a:r>
            <a:endParaRPr lang="en-US" sz="2400" b="1" dirty="0">
              <a:solidFill>
                <a:schemeClr val="accent1">
                  <a:lumMod val="50000"/>
                </a:schemeClr>
              </a:solidFill>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2144D8DE-6CE8-F04E-9CFF-6BB5A1183A8C}"/>
              </a:ext>
            </a:extLst>
          </p:cNvPr>
          <p:cNvSpPr>
            <a:spLocks noGrp="1"/>
          </p:cNvSpPr>
          <p:nvPr>
            <p:ph type="title"/>
          </p:nvPr>
        </p:nvSpPr>
        <p:spPr>
          <a:xfrm>
            <a:off x="628650" y="196948"/>
            <a:ext cx="7886700" cy="497086"/>
          </a:xfrm>
        </p:spPr>
        <p:txBody>
          <a:bodyPr>
            <a:noAutofit/>
          </a:bodyPr>
          <a:lstStyle/>
          <a:p>
            <a:pPr algn="ctr"/>
            <a:r>
              <a:rPr lang="en-AU" sz="3200" b="1" i="1" dirty="0">
                <a:solidFill>
                  <a:schemeClr val="accent1">
                    <a:lumMod val="50000"/>
                  </a:schemeClr>
                </a:solidFill>
                <a:latin typeface="Calibri" panose="020F0502020204030204" pitchFamily="34" charset="0"/>
                <a:cs typeface="Calibri" panose="020F0502020204030204" pitchFamily="34" charset="0"/>
              </a:rPr>
              <a:t>Flying in the Face of Evidence </a:t>
            </a:r>
            <a:endParaRPr lang="en-US" sz="3200" b="1" i="1" dirty="0">
              <a:solidFill>
                <a:schemeClr val="accent1">
                  <a:lumMod val="50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36A3E02-5988-E34D-AFC4-2397866974D5}"/>
              </a:ext>
            </a:extLst>
          </p:cNvPr>
          <p:cNvSpPr txBox="1">
            <a:spLocks/>
          </p:cNvSpPr>
          <p:nvPr/>
        </p:nvSpPr>
        <p:spPr>
          <a:xfrm>
            <a:off x="4770782" y="4646414"/>
            <a:ext cx="3744567" cy="4970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2800" dirty="0">
                <a:solidFill>
                  <a:schemeClr val="accent1">
                    <a:lumMod val="50000"/>
                  </a:schemeClr>
                </a:solidFill>
                <a:latin typeface="+mn-lt"/>
                <a:cs typeface="Calibri" panose="020F0502020204030204" pitchFamily="34" charset="0"/>
              </a:rPr>
              <a:t>JOHN 9:1-41</a:t>
            </a:r>
          </a:p>
        </p:txBody>
      </p:sp>
      <p:cxnSp>
        <p:nvCxnSpPr>
          <p:cNvPr id="6" name="Straight Connector 5">
            <a:extLst>
              <a:ext uri="{FF2B5EF4-FFF2-40B4-BE49-F238E27FC236}">
                <a16:creationId xmlns:a16="http://schemas.microsoft.com/office/drawing/2014/main" id="{BBCB7E5B-8C14-514B-910D-912FACF04BB2}"/>
              </a:ext>
            </a:extLst>
          </p:cNvPr>
          <p:cNvCxnSpPr/>
          <p:nvPr/>
        </p:nvCxnSpPr>
        <p:spPr>
          <a:xfrm>
            <a:off x="1040031" y="694034"/>
            <a:ext cx="741061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7EA548E-2CA2-7745-8EF5-CBF03B92A110}"/>
              </a:ext>
            </a:extLst>
          </p:cNvPr>
          <p:cNvSpPr txBox="1">
            <a:spLocks/>
          </p:cNvSpPr>
          <p:nvPr/>
        </p:nvSpPr>
        <p:spPr>
          <a:xfrm>
            <a:off x="628650" y="1211283"/>
            <a:ext cx="7886700" cy="313210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200" b="1" dirty="0">
              <a:solidFill>
                <a:schemeClr val="accent2">
                  <a:lumMod val="50000"/>
                </a:schemeClr>
              </a:solidFill>
              <a:latin typeface="Calibri" panose="020F0502020204030204" pitchFamily="34" charset="0"/>
              <a:cs typeface="Calibri" panose="020F0502020204030204" pitchFamily="34" charset="0"/>
            </a:endParaRPr>
          </a:p>
          <a:p>
            <a:pPr algn="ct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790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1812</Words>
  <Application>Microsoft Office PowerPoint</Application>
  <PresentationFormat>On-screen Show (16:9)</PresentationFormat>
  <Paragraphs>148</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Corbel</vt:lpstr>
      <vt:lpstr>Office Theme</vt:lpstr>
      <vt:lpstr>Depth</vt:lpstr>
      <vt:lpstr>John 9: 3-5</vt:lpstr>
      <vt:lpstr>ENCOUNTERS WITH JESUS</vt:lpstr>
      <vt:lpstr>Flying in the Face of Evidence</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lpstr>Flying in the Face of Evidence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Streamer</cp:lastModifiedBy>
  <cp:revision>41</cp:revision>
  <dcterms:created xsi:type="dcterms:W3CDTF">2021-07-28T07:00:56Z</dcterms:created>
  <dcterms:modified xsi:type="dcterms:W3CDTF">2021-08-14T23:22:04Z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2021-08-01T05:32:05Z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420a4d17-032a-4724-96de-439e8f71c382</vt:lpwstr>
  </property>
  <property fmtid="{D5CDD505-2E9C-101B-9397-08002B2CF9AE}" pid="8" name="MSIP_Label_d7dc88d9-fa17-47eb-a208-3e66f59d50e5_ContentBits">
    <vt:lpwstr>0</vt:lpwstr>
  </property>
</Properties>
</file>